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1" r:id="rId6"/>
    <p:sldId id="262" r:id="rId7"/>
    <p:sldId id="260" r:id="rId8"/>
    <p:sldId id="263" r:id="rId9"/>
    <p:sldId id="264" r:id="rId10"/>
    <p:sldId id="265" r:id="rId11"/>
    <p:sldId id="267" r:id="rId12"/>
    <p:sldId id="266" r:id="rId13"/>
  </p:sldIdLst>
  <p:sldSz cx="9144000" cy="6858000" type="screen4x3"/>
  <p:notesSz cx="6669088"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95" d="100"/>
          <a:sy n="95" d="100"/>
        </p:scale>
        <p:origin x="-90" y="-276"/>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E63A7A70-1F6D-42B5-9BDC-1E04D2C5957F}" type="datetimeFigureOut">
              <a:rPr lang="en-GB" smtClean="0"/>
              <a:pPr/>
              <a:t>10/06/2013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7F9D8ED-958F-4C19-B7F0-51E9AB5B27B7}" type="slidenum">
              <a:rPr lang="en-GB" smtClean="0"/>
              <a:pPr/>
              <a:t>‹#›</a:t>
            </a:fld>
            <a:endParaRPr lang="en-GB"/>
          </a:p>
        </p:txBody>
      </p:sp>
    </p:spTree>
    <p:extLst>
      <p:ext uri="{BB962C8B-B14F-4D97-AF65-F5344CB8AC3E}">
        <p14:creationId xmlns="" xmlns:p14="http://schemas.microsoft.com/office/powerpoint/2010/main" val="30405793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E63A7A70-1F6D-42B5-9BDC-1E04D2C5957F}" type="datetimeFigureOut">
              <a:rPr lang="en-GB" smtClean="0"/>
              <a:pPr/>
              <a:t>10/06/2013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7F9D8ED-958F-4C19-B7F0-51E9AB5B27B7}" type="slidenum">
              <a:rPr lang="en-GB" smtClean="0"/>
              <a:pPr/>
              <a:t>‹#›</a:t>
            </a:fld>
            <a:endParaRPr lang="en-GB"/>
          </a:p>
        </p:txBody>
      </p:sp>
    </p:spTree>
    <p:extLst>
      <p:ext uri="{BB962C8B-B14F-4D97-AF65-F5344CB8AC3E}">
        <p14:creationId xmlns="" xmlns:p14="http://schemas.microsoft.com/office/powerpoint/2010/main" val="39089834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E63A7A70-1F6D-42B5-9BDC-1E04D2C5957F}" type="datetimeFigureOut">
              <a:rPr lang="en-GB" smtClean="0"/>
              <a:pPr/>
              <a:t>10/06/2013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7F9D8ED-958F-4C19-B7F0-51E9AB5B27B7}" type="slidenum">
              <a:rPr lang="en-GB" smtClean="0"/>
              <a:pPr/>
              <a:t>‹#›</a:t>
            </a:fld>
            <a:endParaRPr lang="en-GB"/>
          </a:p>
        </p:txBody>
      </p:sp>
    </p:spTree>
    <p:extLst>
      <p:ext uri="{BB962C8B-B14F-4D97-AF65-F5344CB8AC3E}">
        <p14:creationId xmlns="" xmlns:p14="http://schemas.microsoft.com/office/powerpoint/2010/main" val="26116165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E63A7A70-1F6D-42B5-9BDC-1E04D2C5957F}" type="datetimeFigureOut">
              <a:rPr lang="en-GB" smtClean="0"/>
              <a:pPr/>
              <a:t>10/06/2013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7F9D8ED-958F-4C19-B7F0-51E9AB5B27B7}" type="slidenum">
              <a:rPr lang="en-GB" smtClean="0"/>
              <a:pPr/>
              <a:t>‹#›</a:t>
            </a:fld>
            <a:endParaRPr lang="en-GB"/>
          </a:p>
        </p:txBody>
      </p:sp>
    </p:spTree>
    <p:extLst>
      <p:ext uri="{BB962C8B-B14F-4D97-AF65-F5344CB8AC3E}">
        <p14:creationId xmlns="" xmlns:p14="http://schemas.microsoft.com/office/powerpoint/2010/main" val="24053112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63A7A70-1F6D-42B5-9BDC-1E04D2C5957F}" type="datetimeFigureOut">
              <a:rPr lang="en-GB" smtClean="0"/>
              <a:pPr/>
              <a:t>10/06/2013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7F9D8ED-958F-4C19-B7F0-51E9AB5B27B7}" type="slidenum">
              <a:rPr lang="en-GB" smtClean="0"/>
              <a:pPr/>
              <a:t>‹#›</a:t>
            </a:fld>
            <a:endParaRPr lang="en-GB"/>
          </a:p>
        </p:txBody>
      </p:sp>
    </p:spTree>
    <p:extLst>
      <p:ext uri="{BB962C8B-B14F-4D97-AF65-F5344CB8AC3E}">
        <p14:creationId xmlns="" xmlns:p14="http://schemas.microsoft.com/office/powerpoint/2010/main" val="41542605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E63A7A70-1F6D-42B5-9BDC-1E04D2C5957F}" type="datetimeFigureOut">
              <a:rPr lang="en-GB" smtClean="0"/>
              <a:pPr/>
              <a:t>10/06/2013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C7F9D8ED-958F-4C19-B7F0-51E9AB5B27B7}" type="slidenum">
              <a:rPr lang="en-GB" smtClean="0"/>
              <a:pPr/>
              <a:t>‹#›</a:t>
            </a:fld>
            <a:endParaRPr lang="en-GB"/>
          </a:p>
        </p:txBody>
      </p:sp>
    </p:spTree>
    <p:extLst>
      <p:ext uri="{BB962C8B-B14F-4D97-AF65-F5344CB8AC3E}">
        <p14:creationId xmlns="" xmlns:p14="http://schemas.microsoft.com/office/powerpoint/2010/main" val="1293878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E63A7A70-1F6D-42B5-9BDC-1E04D2C5957F}" type="datetimeFigureOut">
              <a:rPr lang="en-GB" smtClean="0"/>
              <a:pPr/>
              <a:t>10/06/2013</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C7F9D8ED-958F-4C19-B7F0-51E9AB5B27B7}" type="slidenum">
              <a:rPr lang="en-GB" smtClean="0"/>
              <a:pPr/>
              <a:t>‹#›</a:t>
            </a:fld>
            <a:endParaRPr lang="en-GB"/>
          </a:p>
        </p:txBody>
      </p:sp>
    </p:spTree>
    <p:extLst>
      <p:ext uri="{BB962C8B-B14F-4D97-AF65-F5344CB8AC3E}">
        <p14:creationId xmlns="" xmlns:p14="http://schemas.microsoft.com/office/powerpoint/2010/main" val="7529694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E63A7A70-1F6D-42B5-9BDC-1E04D2C5957F}" type="datetimeFigureOut">
              <a:rPr lang="en-GB" smtClean="0"/>
              <a:pPr/>
              <a:t>10/06/2013</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C7F9D8ED-958F-4C19-B7F0-51E9AB5B27B7}" type="slidenum">
              <a:rPr lang="en-GB" smtClean="0"/>
              <a:pPr/>
              <a:t>‹#›</a:t>
            </a:fld>
            <a:endParaRPr lang="en-GB"/>
          </a:p>
        </p:txBody>
      </p:sp>
    </p:spTree>
    <p:extLst>
      <p:ext uri="{BB962C8B-B14F-4D97-AF65-F5344CB8AC3E}">
        <p14:creationId xmlns="" xmlns:p14="http://schemas.microsoft.com/office/powerpoint/2010/main" val="32499378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63A7A70-1F6D-42B5-9BDC-1E04D2C5957F}" type="datetimeFigureOut">
              <a:rPr lang="en-GB" smtClean="0"/>
              <a:pPr/>
              <a:t>10/06/2013</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C7F9D8ED-958F-4C19-B7F0-51E9AB5B27B7}" type="slidenum">
              <a:rPr lang="en-GB" smtClean="0"/>
              <a:pPr/>
              <a:t>‹#›</a:t>
            </a:fld>
            <a:endParaRPr lang="en-GB"/>
          </a:p>
        </p:txBody>
      </p:sp>
    </p:spTree>
    <p:extLst>
      <p:ext uri="{BB962C8B-B14F-4D97-AF65-F5344CB8AC3E}">
        <p14:creationId xmlns="" xmlns:p14="http://schemas.microsoft.com/office/powerpoint/2010/main" val="26013252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63A7A70-1F6D-42B5-9BDC-1E04D2C5957F}" type="datetimeFigureOut">
              <a:rPr lang="en-GB" smtClean="0"/>
              <a:pPr/>
              <a:t>10/06/2013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C7F9D8ED-958F-4C19-B7F0-51E9AB5B27B7}" type="slidenum">
              <a:rPr lang="en-GB" smtClean="0"/>
              <a:pPr/>
              <a:t>‹#›</a:t>
            </a:fld>
            <a:endParaRPr lang="en-GB"/>
          </a:p>
        </p:txBody>
      </p:sp>
    </p:spTree>
    <p:extLst>
      <p:ext uri="{BB962C8B-B14F-4D97-AF65-F5344CB8AC3E}">
        <p14:creationId xmlns="" xmlns:p14="http://schemas.microsoft.com/office/powerpoint/2010/main" val="8873021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63A7A70-1F6D-42B5-9BDC-1E04D2C5957F}" type="datetimeFigureOut">
              <a:rPr lang="en-GB" smtClean="0"/>
              <a:pPr/>
              <a:t>10/06/2013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C7F9D8ED-958F-4C19-B7F0-51E9AB5B27B7}" type="slidenum">
              <a:rPr lang="en-GB" smtClean="0"/>
              <a:pPr/>
              <a:t>‹#›</a:t>
            </a:fld>
            <a:endParaRPr lang="en-GB"/>
          </a:p>
        </p:txBody>
      </p:sp>
    </p:spTree>
    <p:extLst>
      <p:ext uri="{BB962C8B-B14F-4D97-AF65-F5344CB8AC3E}">
        <p14:creationId xmlns="" xmlns:p14="http://schemas.microsoft.com/office/powerpoint/2010/main" val="17069915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63A7A70-1F6D-42B5-9BDC-1E04D2C5957F}" type="datetimeFigureOut">
              <a:rPr lang="en-GB" smtClean="0"/>
              <a:pPr/>
              <a:t>10/06/2013</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7F9D8ED-958F-4C19-B7F0-51E9AB5B27B7}" type="slidenum">
              <a:rPr lang="en-GB" smtClean="0"/>
              <a:pPr/>
              <a:t>‹#›</a:t>
            </a:fld>
            <a:endParaRPr lang="en-GB"/>
          </a:p>
        </p:txBody>
      </p:sp>
    </p:spTree>
    <p:extLst>
      <p:ext uri="{BB962C8B-B14F-4D97-AF65-F5344CB8AC3E}">
        <p14:creationId xmlns="" xmlns:p14="http://schemas.microsoft.com/office/powerpoint/2010/main" val="394233216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http://www.cartoons.ac.uk/record/MW0930/zoom"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4.jpeg"/><Relationship Id="rId2" Type="http://schemas.openxmlformats.org/officeDocument/2006/relationships/hyperlink" Target="http://www.cartoons.ac.uk/record/00106/zoom" TargetMode="External"/><Relationship Id="rId1" Type="http://schemas.openxmlformats.org/officeDocument/2006/relationships/slideLayout" Target="../slideLayouts/slideLayout2.xml"/><Relationship Id="rId6" Type="http://schemas.openxmlformats.org/officeDocument/2006/relationships/hyperlink" Target="http://www.cartoons.ac.uk/record/MW0930/zoom" TargetMode="External"/><Relationship Id="rId5" Type="http://schemas.openxmlformats.org/officeDocument/2006/relationships/image" Target="../media/image3.jpeg"/><Relationship Id="rId4" Type="http://schemas.openxmlformats.org/officeDocument/2006/relationships/hyperlink" Target="http://www.cartoons.ac.uk/record/VY3421/zoom"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cartoons.ac.uk/record/00106/zoom"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hyperlink" Target="http://www.cartoons.ac.uk/record/VY3421/zoom"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23528" y="404664"/>
            <a:ext cx="7848872" cy="5632311"/>
          </a:xfrm>
          <a:prstGeom prst="rect">
            <a:avLst/>
          </a:prstGeom>
        </p:spPr>
        <p:txBody>
          <a:bodyPr wrap="square">
            <a:spAutoFit/>
          </a:bodyPr>
          <a:lstStyle/>
          <a:p>
            <a:r>
              <a:rPr lang="en-GB" sz="4000" dirty="0" smtClean="0"/>
              <a:t>‘The </a:t>
            </a:r>
            <a:r>
              <a:rPr lang="en-GB" sz="4000" dirty="0"/>
              <a:t>Americans use West Berlin as a base for recruiting spies, sabotage and starting riots. </a:t>
            </a:r>
            <a:r>
              <a:rPr lang="en-GB" sz="4000" dirty="0" smtClean="0"/>
              <a:t>The </a:t>
            </a:r>
            <a:r>
              <a:rPr lang="en-GB" sz="4000" dirty="0"/>
              <a:t>wall will keep East Germany safe</a:t>
            </a:r>
            <a:r>
              <a:rPr lang="en-GB" sz="4000" dirty="0" smtClean="0"/>
              <a:t>.’</a:t>
            </a:r>
          </a:p>
          <a:p>
            <a:endParaRPr lang="en-GB" sz="4000" dirty="0"/>
          </a:p>
          <a:p>
            <a:r>
              <a:rPr lang="en-GB" sz="4000" i="1" dirty="0"/>
              <a:t>The Russian </a:t>
            </a:r>
            <a:r>
              <a:rPr lang="en-GB" sz="4000" i="1" dirty="0" smtClean="0"/>
              <a:t>government’s explanation </a:t>
            </a:r>
            <a:r>
              <a:rPr lang="en-GB" sz="4000" i="1" dirty="0"/>
              <a:t>of the </a:t>
            </a:r>
            <a:r>
              <a:rPr lang="en-GB" sz="4000" i="1" dirty="0" smtClean="0"/>
              <a:t>Wall written in </a:t>
            </a:r>
            <a:r>
              <a:rPr lang="en-GB" sz="4000" i="1" dirty="0"/>
              <a:t>1961. </a:t>
            </a:r>
            <a:r>
              <a:rPr lang="en-GB" sz="4000" i="1" dirty="0" smtClean="0"/>
              <a:t>It was printed in newspapers for East Germans to read.</a:t>
            </a:r>
            <a:endParaRPr lang="en-GB" sz="4000" i="1" dirty="0"/>
          </a:p>
        </p:txBody>
      </p:sp>
    </p:spTree>
    <p:extLst>
      <p:ext uri="{BB962C8B-B14F-4D97-AF65-F5344CB8AC3E}">
        <p14:creationId xmlns="" xmlns:p14="http://schemas.microsoft.com/office/powerpoint/2010/main" val="17905806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MW0930">
            <a:hlinkClick r:id="rId2"/>
          </p:cNvPr>
          <p:cNvPicPr>
            <a:picLocks noChangeAspect="1" noChangeArrowheads="1"/>
          </p:cNvPicPr>
          <p:nvPr/>
        </p:nvPicPr>
        <p:blipFill>
          <a:blip r:embed="rId3"/>
          <a:srcRect/>
          <a:stretch>
            <a:fillRect/>
          </a:stretch>
        </p:blipFill>
        <p:spPr bwMode="auto">
          <a:xfrm>
            <a:off x="827584" y="188640"/>
            <a:ext cx="6048672" cy="5270628"/>
          </a:xfrm>
          <a:prstGeom prst="rect">
            <a:avLst/>
          </a:prstGeom>
          <a:noFill/>
        </p:spPr>
      </p:pic>
      <p:sp>
        <p:nvSpPr>
          <p:cNvPr id="6" name="TextBox 5"/>
          <p:cNvSpPr txBox="1"/>
          <p:nvPr/>
        </p:nvSpPr>
        <p:spPr>
          <a:xfrm>
            <a:off x="323528" y="5517232"/>
            <a:ext cx="8424936" cy="923330"/>
          </a:xfrm>
          <a:prstGeom prst="rect">
            <a:avLst/>
          </a:prstGeom>
          <a:noFill/>
        </p:spPr>
        <p:txBody>
          <a:bodyPr wrap="square" rtlCol="0">
            <a:spAutoFit/>
          </a:bodyPr>
          <a:lstStyle/>
          <a:p>
            <a:pPr algn="ctr"/>
            <a:r>
              <a:rPr lang="en-GB" dirty="0" smtClean="0"/>
              <a:t>A British cartoon from the </a:t>
            </a:r>
            <a:r>
              <a:rPr lang="en-GB" i="1" dirty="0" smtClean="0"/>
              <a:t>Daily Mail</a:t>
            </a:r>
            <a:r>
              <a:rPr lang="en-GB" dirty="0" smtClean="0"/>
              <a:t> newspaper from 1961. It shows the two sides at Checkpoint Charlie, a crossing point between the two sides. It is trying to demonstrate how quickly things could turn into near war.</a:t>
            </a:r>
            <a:endParaRPr lang="en-GB" dirty="0"/>
          </a:p>
        </p:txBody>
      </p:sp>
      <p:sp>
        <p:nvSpPr>
          <p:cNvPr id="7" name="TextBox 6"/>
          <p:cNvSpPr txBox="1"/>
          <p:nvPr/>
        </p:nvSpPr>
        <p:spPr>
          <a:xfrm>
            <a:off x="6876256" y="1556792"/>
            <a:ext cx="2088232" cy="2585323"/>
          </a:xfrm>
          <a:prstGeom prst="rect">
            <a:avLst/>
          </a:prstGeom>
          <a:noFill/>
        </p:spPr>
        <p:txBody>
          <a:bodyPr wrap="square" rtlCol="0">
            <a:spAutoFit/>
          </a:bodyPr>
          <a:lstStyle/>
          <a:p>
            <a:r>
              <a:rPr lang="en-GB" dirty="0" smtClean="0"/>
              <a:t>The figure in the centre is saying ‘I’m Charlie- I was only looking.’</a:t>
            </a:r>
          </a:p>
          <a:p>
            <a:endParaRPr lang="en-GB" dirty="0" smtClean="0"/>
          </a:p>
          <a:p>
            <a:r>
              <a:rPr lang="en-GB" dirty="0" smtClean="0"/>
              <a:t>(This is a joke as Charlie was the name of the Checkpoint)</a:t>
            </a:r>
            <a:endParaRPr lang="en-GB"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51520" y="385494"/>
            <a:ext cx="4464496" cy="4339650"/>
          </a:xfrm>
          <a:prstGeom prst="rect">
            <a:avLst/>
          </a:prstGeom>
        </p:spPr>
        <p:txBody>
          <a:bodyPr wrap="square">
            <a:spAutoFit/>
          </a:bodyPr>
          <a:lstStyle/>
          <a:p>
            <a:r>
              <a:rPr lang="en-GB" sz="1200" u="sng" dirty="0" smtClean="0"/>
              <a:t>Causes</a:t>
            </a:r>
          </a:p>
          <a:p>
            <a:endParaRPr lang="en-GB" sz="1200" dirty="0" smtClean="0"/>
          </a:p>
          <a:p>
            <a:r>
              <a:rPr lang="en-GB" sz="1200" dirty="0" smtClean="0"/>
              <a:t>1. </a:t>
            </a:r>
            <a:r>
              <a:rPr lang="en-GB" sz="1200" u="sng" dirty="0" smtClean="0"/>
              <a:t>Growing tension due to Kennedy’s actions</a:t>
            </a:r>
          </a:p>
          <a:p>
            <a:pPr marL="285750" indent="-285750">
              <a:buFont typeface="Wingdings" pitchFamily="2" charset="2"/>
              <a:buChar char="Ø"/>
            </a:pPr>
            <a:r>
              <a:rPr lang="en-GB" sz="1200" dirty="0" smtClean="0"/>
              <a:t>Kennedy tried to get tough on Communism.     </a:t>
            </a:r>
          </a:p>
          <a:p>
            <a:pPr marL="285750" indent="-285750">
              <a:buFont typeface="Wingdings" pitchFamily="2" charset="2"/>
              <a:buChar char="Ø"/>
            </a:pPr>
            <a:r>
              <a:rPr lang="en-GB" sz="1200" dirty="0" smtClean="0"/>
              <a:t>He financed the forces fighting the Communists in Vietnam and Laos, </a:t>
            </a:r>
          </a:p>
          <a:p>
            <a:pPr marL="285750" indent="-285750">
              <a:buFont typeface="Wingdings" pitchFamily="2" charset="2"/>
              <a:buChar char="Ø"/>
            </a:pPr>
            <a:r>
              <a:rPr lang="en-GB" sz="1200" dirty="0" smtClean="0"/>
              <a:t>In 1961 he helped an invasion of Cuba to try and get rid of the Communist government there .</a:t>
            </a:r>
          </a:p>
          <a:p>
            <a:endParaRPr lang="en-GB" sz="1200" dirty="0" smtClean="0"/>
          </a:p>
          <a:p>
            <a:r>
              <a:rPr lang="en-GB" sz="1200" dirty="0" smtClean="0"/>
              <a:t>2.   </a:t>
            </a:r>
            <a:r>
              <a:rPr lang="en-GB" sz="1200" u="sng" dirty="0" smtClean="0"/>
              <a:t>Refugees  </a:t>
            </a:r>
          </a:p>
          <a:p>
            <a:pPr marL="285750" indent="-285750">
              <a:buFont typeface="Wingdings" pitchFamily="2" charset="2"/>
              <a:buChar char="Ø"/>
            </a:pPr>
            <a:r>
              <a:rPr lang="en-GB" sz="1200" dirty="0" smtClean="0"/>
              <a:t> East Germany was poor and under strict rule.    </a:t>
            </a:r>
          </a:p>
          <a:p>
            <a:pPr marL="285750" indent="-285750">
              <a:buFont typeface="Wingdings" pitchFamily="2" charset="2"/>
              <a:buChar char="Ø"/>
            </a:pPr>
            <a:r>
              <a:rPr lang="en-GB" sz="1200" dirty="0" smtClean="0"/>
              <a:t> West Berlin was wealthy and free.   Many East Germans worked in West Berlin, and saw this.    </a:t>
            </a:r>
          </a:p>
          <a:p>
            <a:pPr marL="285750" indent="-285750">
              <a:buFont typeface="Wingdings" pitchFamily="2" charset="2"/>
              <a:buChar char="Ø"/>
            </a:pPr>
            <a:r>
              <a:rPr lang="en-GB" sz="1200" dirty="0" smtClean="0"/>
              <a:t>By 1961, 3 million had fled to the west through Berlin.   As the Cold War tension grew, more left, fearing that the border would be closed – by August 1961, the flow was 1,800 a day.    </a:t>
            </a:r>
          </a:p>
          <a:p>
            <a:pPr marL="285750" indent="-285750">
              <a:buFont typeface="Wingdings" pitchFamily="2" charset="2"/>
              <a:buChar char="Ø"/>
            </a:pPr>
            <a:r>
              <a:rPr lang="en-GB" sz="1200" dirty="0" smtClean="0"/>
              <a:t> This was an embarrassment to Russia, which claimed that Communism was better.    </a:t>
            </a:r>
          </a:p>
          <a:p>
            <a:pPr marL="285750" indent="-285750">
              <a:buFont typeface="Wingdings" pitchFamily="2" charset="2"/>
              <a:buChar char="Ø"/>
            </a:pPr>
            <a:r>
              <a:rPr lang="en-GB" sz="1200" dirty="0" smtClean="0"/>
              <a:t> Also, many who left were skilled workers. </a:t>
            </a:r>
          </a:p>
          <a:p>
            <a:endParaRPr lang="en-GB" sz="1200" dirty="0" smtClean="0"/>
          </a:p>
          <a:p>
            <a:r>
              <a:rPr lang="en-GB" sz="1200" dirty="0" smtClean="0"/>
              <a:t>3.   </a:t>
            </a:r>
            <a:r>
              <a:rPr lang="en-GB" sz="1200" u="sng" dirty="0" smtClean="0"/>
              <a:t>Spying and Sabotage  </a:t>
            </a:r>
          </a:p>
          <a:p>
            <a:r>
              <a:rPr lang="en-GB" sz="1200" dirty="0" smtClean="0"/>
              <a:t>The Russians claimed that the Americans used West Berlin for spying and sabotage.</a:t>
            </a:r>
            <a:endParaRPr lang="en-GB" sz="1200" dirty="0"/>
          </a:p>
        </p:txBody>
      </p:sp>
      <p:sp>
        <p:nvSpPr>
          <p:cNvPr id="5" name="Rectangle 4"/>
          <p:cNvSpPr/>
          <p:nvPr/>
        </p:nvSpPr>
        <p:spPr>
          <a:xfrm rot="21443475">
            <a:off x="641258" y="5092450"/>
            <a:ext cx="3514924" cy="1384995"/>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r>
              <a:rPr lang="en-GB" sz="1200" u="sng" dirty="0" smtClean="0"/>
              <a:t>The Wall in Numbers</a:t>
            </a:r>
          </a:p>
          <a:p>
            <a:r>
              <a:rPr lang="en-GB" sz="1200" dirty="0" smtClean="0"/>
              <a:t>Total Length: 155 km</a:t>
            </a:r>
          </a:p>
          <a:p>
            <a:r>
              <a:rPr lang="en-GB" sz="1200" dirty="0" smtClean="0"/>
              <a:t>Concrete segment wall height: 3.6 m (12 </a:t>
            </a:r>
            <a:r>
              <a:rPr lang="en-GB" sz="1200" dirty="0" err="1" smtClean="0"/>
              <a:t>ft</a:t>
            </a:r>
            <a:r>
              <a:rPr lang="en-GB" sz="1200" dirty="0" smtClean="0"/>
              <a:t>)</a:t>
            </a:r>
          </a:p>
          <a:p>
            <a:r>
              <a:rPr lang="en-GB" sz="1200" dirty="0" smtClean="0"/>
              <a:t>Concrete segment wall length: 106 km (66 mi)</a:t>
            </a:r>
          </a:p>
          <a:p>
            <a:r>
              <a:rPr lang="en-GB" sz="1200" dirty="0" smtClean="0"/>
              <a:t>Wire mesh fencing: 66.5 km (41.3 mi)</a:t>
            </a:r>
          </a:p>
          <a:p>
            <a:r>
              <a:rPr lang="en-GB" sz="1200" dirty="0" smtClean="0"/>
              <a:t>Number of watch towers: 132</a:t>
            </a:r>
          </a:p>
          <a:p>
            <a:r>
              <a:rPr lang="en-GB" sz="1200" dirty="0" smtClean="0"/>
              <a:t>Number of Guards: 10,000</a:t>
            </a:r>
            <a:endParaRPr lang="en-GB" sz="1200" dirty="0"/>
          </a:p>
        </p:txBody>
      </p:sp>
      <p:sp>
        <p:nvSpPr>
          <p:cNvPr id="6" name="Rectangle 5"/>
          <p:cNvSpPr/>
          <p:nvPr/>
        </p:nvSpPr>
        <p:spPr>
          <a:xfrm rot="498982">
            <a:off x="5434211" y="2356034"/>
            <a:ext cx="3173256" cy="1200329"/>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r>
              <a:rPr lang="en-GB" sz="1200" dirty="0" smtClean="0"/>
              <a:t>Official figures show that at least 136 people died trying to cross the border. People attempting to get from East to West were regarded as traitors and guards were instructed to shoot at them if they attempted to cross, although not to kill them.</a:t>
            </a:r>
            <a:endParaRPr lang="en-GB" sz="1200" dirty="0"/>
          </a:p>
        </p:txBody>
      </p:sp>
      <p:sp>
        <p:nvSpPr>
          <p:cNvPr id="7" name="Rectangle 6"/>
          <p:cNvSpPr/>
          <p:nvPr/>
        </p:nvSpPr>
        <p:spPr>
          <a:xfrm>
            <a:off x="4788024" y="3645024"/>
            <a:ext cx="4176464" cy="3046988"/>
          </a:xfrm>
          <a:prstGeom prst="rect">
            <a:avLst/>
          </a:prstGeom>
        </p:spPr>
        <p:txBody>
          <a:bodyPr wrap="square">
            <a:spAutoFit/>
          </a:bodyPr>
          <a:lstStyle/>
          <a:p>
            <a:r>
              <a:rPr lang="en-GB" sz="1200" u="sng" dirty="0" smtClean="0"/>
              <a:t>Results of the Berlin Wall:  </a:t>
            </a:r>
          </a:p>
          <a:p>
            <a:endParaRPr lang="en-GB" sz="1200" dirty="0" smtClean="0"/>
          </a:p>
          <a:p>
            <a:r>
              <a:rPr lang="en-GB" sz="1200" dirty="0" smtClean="0"/>
              <a:t>· Berlin was split in two. Hundreds of East Berliners died trying to cross it.  </a:t>
            </a:r>
          </a:p>
          <a:p>
            <a:endParaRPr lang="en-GB" sz="1200" dirty="0" smtClean="0"/>
          </a:p>
          <a:p>
            <a:r>
              <a:rPr lang="en-GB" sz="1200" dirty="0" smtClean="0"/>
              <a:t>· America complained, but did not try to take it down – it was not worth a war.    </a:t>
            </a:r>
          </a:p>
          <a:p>
            <a:endParaRPr lang="en-GB" sz="1200" dirty="0" smtClean="0"/>
          </a:p>
          <a:p>
            <a:r>
              <a:rPr lang="en-GB" sz="1200" dirty="0" smtClean="0"/>
              <a:t>·  Tension grew: both sides started nuclear testing in the years after the wall was built.</a:t>
            </a:r>
          </a:p>
          <a:p>
            <a:endParaRPr lang="en-GB" sz="1200" dirty="0" smtClean="0"/>
          </a:p>
          <a:p>
            <a:r>
              <a:rPr lang="en-GB" sz="1200" dirty="0" smtClean="0"/>
              <a:t>·  The West became more openly anti-communist- the US President Kennedy openly made speeches criticising the building of the wall.</a:t>
            </a:r>
          </a:p>
          <a:p>
            <a:endParaRPr lang="en-GB" sz="1200" dirty="0" smtClean="0"/>
          </a:p>
          <a:p>
            <a:r>
              <a:rPr lang="en-GB" sz="1200" dirty="0" smtClean="0"/>
              <a:t>·  The Wall became a symbol in the West of Communist tyranny.</a:t>
            </a:r>
            <a:endParaRPr lang="en-GB" sz="1200" dirty="0"/>
          </a:p>
        </p:txBody>
      </p:sp>
      <p:pic>
        <p:nvPicPr>
          <p:cNvPr id="8" name="Picture 7" descr="Berlin 1961 Berlin Wall "/>
          <p:cNvPicPr/>
          <p:nvPr/>
        </p:nvPicPr>
        <p:blipFill>
          <a:blip r:embed="rId2"/>
          <a:srcRect/>
          <a:stretch>
            <a:fillRect/>
          </a:stretch>
        </p:blipFill>
        <p:spPr bwMode="auto">
          <a:xfrm>
            <a:off x="5220072" y="404664"/>
            <a:ext cx="2016224" cy="1512168"/>
          </a:xfrm>
          <a:prstGeom prst="rect">
            <a:avLst/>
          </a:prstGeom>
          <a:noFill/>
          <a:ln w="9525">
            <a:noFill/>
            <a:miter lim="800000"/>
            <a:headEnd/>
            <a:tailEnd/>
          </a:ln>
        </p:spPr>
      </p:pic>
      <p:sp>
        <p:nvSpPr>
          <p:cNvPr id="9" name="Rectangle 8"/>
          <p:cNvSpPr/>
          <p:nvPr/>
        </p:nvSpPr>
        <p:spPr>
          <a:xfrm>
            <a:off x="7308304" y="476672"/>
            <a:ext cx="1691680" cy="1200329"/>
          </a:xfrm>
          <a:prstGeom prst="rect">
            <a:avLst/>
          </a:prstGeom>
        </p:spPr>
        <p:txBody>
          <a:bodyPr wrap="square">
            <a:spAutoFit/>
          </a:bodyPr>
          <a:lstStyle/>
          <a:p>
            <a:pPr algn="ctr"/>
            <a:r>
              <a:rPr lang="en-GB" sz="1200" dirty="0"/>
              <a:t>Berlin, 1961. Berlin Wall at </a:t>
            </a:r>
            <a:r>
              <a:rPr lang="en-GB" sz="1200" dirty="0" err="1"/>
              <a:t>Zimmerstrasse</a:t>
            </a:r>
            <a:r>
              <a:rPr lang="en-GB" sz="1200" dirty="0" smtClean="0"/>
              <a:t>/</a:t>
            </a:r>
          </a:p>
          <a:p>
            <a:pPr algn="ctr"/>
            <a:r>
              <a:rPr lang="en-GB" sz="1200" dirty="0" err="1" smtClean="0"/>
              <a:t>Markgrafenstrasse</a:t>
            </a:r>
            <a:r>
              <a:rPr lang="en-GB" sz="1200" dirty="0"/>
              <a:t/>
            </a:r>
            <a:br>
              <a:rPr lang="en-GB" sz="1200" dirty="0"/>
            </a:br>
            <a:r>
              <a:rPr lang="en-GB" sz="1200" dirty="0"/>
              <a:t>West Berliners watching over the Wall to the East</a:t>
            </a:r>
          </a:p>
        </p:txBody>
      </p:sp>
      <p:sp>
        <p:nvSpPr>
          <p:cNvPr id="10" name="TextBox 9"/>
          <p:cNvSpPr txBox="1"/>
          <p:nvPr/>
        </p:nvSpPr>
        <p:spPr>
          <a:xfrm>
            <a:off x="2627784" y="0"/>
            <a:ext cx="3240360" cy="307777"/>
          </a:xfrm>
          <a:prstGeom prst="rect">
            <a:avLst/>
          </a:prstGeom>
          <a:noFill/>
        </p:spPr>
        <p:txBody>
          <a:bodyPr wrap="square" rtlCol="0">
            <a:spAutoFit/>
          </a:bodyPr>
          <a:lstStyle/>
          <a:p>
            <a:pPr algn="ctr"/>
            <a:r>
              <a:rPr lang="en-GB" sz="1400" b="1" dirty="0" smtClean="0"/>
              <a:t>EVIDENCE</a:t>
            </a:r>
            <a:endParaRPr lang="en-GB" sz="1400" b="1"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9512" y="2026603"/>
            <a:ext cx="3888432" cy="1200329"/>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r>
              <a:rPr lang="en-GB" sz="1200" dirty="0" smtClean="0"/>
              <a:t>‘The </a:t>
            </a:r>
            <a:r>
              <a:rPr lang="en-GB" sz="1200" dirty="0"/>
              <a:t>Americans use West Berlin as a base for recruiting spies, sabotage and starting riots. </a:t>
            </a:r>
            <a:r>
              <a:rPr lang="en-GB" sz="1200" dirty="0" smtClean="0"/>
              <a:t>The </a:t>
            </a:r>
            <a:r>
              <a:rPr lang="en-GB" sz="1200" dirty="0"/>
              <a:t>wall will keep East Germany safe</a:t>
            </a:r>
            <a:r>
              <a:rPr lang="en-GB" sz="1200" dirty="0" smtClean="0"/>
              <a:t>.’</a:t>
            </a:r>
            <a:endParaRPr lang="en-GB" sz="1200" dirty="0"/>
          </a:p>
          <a:p>
            <a:r>
              <a:rPr lang="en-GB" sz="1200" i="1" dirty="0"/>
              <a:t>The Russian </a:t>
            </a:r>
            <a:r>
              <a:rPr lang="en-GB" sz="1200" i="1" dirty="0" smtClean="0"/>
              <a:t>government’s explanation </a:t>
            </a:r>
            <a:r>
              <a:rPr lang="en-GB" sz="1200" i="1" dirty="0"/>
              <a:t>of the </a:t>
            </a:r>
            <a:r>
              <a:rPr lang="en-GB" sz="1200" i="1" dirty="0" smtClean="0"/>
              <a:t>Wall written in </a:t>
            </a:r>
            <a:r>
              <a:rPr lang="en-GB" sz="1200" i="1" dirty="0"/>
              <a:t>1961. </a:t>
            </a:r>
            <a:r>
              <a:rPr lang="en-GB" sz="1200" i="1" dirty="0" smtClean="0"/>
              <a:t>It was printed in newspapers for East Germans to read.</a:t>
            </a:r>
            <a:endParaRPr lang="en-GB" sz="1200" i="1" dirty="0"/>
          </a:p>
        </p:txBody>
      </p:sp>
      <p:pic>
        <p:nvPicPr>
          <p:cNvPr id="5" name="Picture 2" descr="00106">
            <a:hlinkClick r:id="rId2"/>
          </p:cNvPr>
          <p:cNvPicPr>
            <a:picLocks noChangeAspect="1" noChangeArrowheads="1"/>
          </p:cNvPicPr>
          <p:nvPr/>
        </p:nvPicPr>
        <p:blipFill>
          <a:blip r:embed="rId3"/>
          <a:srcRect/>
          <a:stretch>
            <a:fillRect/>
          </a:stretch>
        </p:blipFill>
        <p:spPr bwMode="auto">
          <a:xfrm>
            <a:off x="4355976" y="322219"/>
            <a:ext cx="4399957" cy="1953508"/>
          </a:xfrm>
          <a:prstGeom prst="rect">
            <a:avLst/>
          </a:prstGeom>
          <a:noFill/>
        </p:spPr>
      </p:pic>
      <p:sp>
        <p:nvSpPr>
          <p:cNvPr id="6" name="TextBox 5"/>
          <p:cNvSpPr txBox="1"/>
          <p:nvPr/>
        </p:nvSpPr>
        <p:spPr>
          <a:xfrm>
            <a:off x="4355976" y="2338443"/>
            <a:ext cx="4608512" cy="461665"/>
          </a:xfrm>
          <a:prstGeom prst="rect">
            <a:avLst/>
          </a:prstGeom>
          <a:noFill/>
        </p:spPr>
        <p:txBody>
          <a:bodyPr wrap="square" rtlCol="0">
            <a:spAutoFit/>
          </a:bodyPr>
          <a:lstStyle/>
          <a:p>
            <a:pPr algn="ctr"/>
            <a:r>
              <a:rPr lang="en-GB" sz="1200" dirty="0" smtClean="0"/>
              <a:t>A British cartoon from the </a:t>
            </a:r>
            <a:r>
              <a:rPr lang="en-GB" sz="1200" i="1" dirty="0" smtClean="0"/>
              <a:t>Daily Sketch</a:t>
            </a:r>
            <a:r>
              <a:rPr lang="en-GB" sz="1200" dirty="0" smtClean="0"/>
              <a:t> paper from 1961. It shows the two sides as not really wanting to fight.</a:t>
            </a:r>
            <a:endParaRPr lang="en-GB" sz="1200" dirty="0"/>
          </a:p>
        </p:txBody>
      </p:sp>
      <p:pic>
        <p:nvPicPr>
          <p:cNvPr id="7" name="Picture 2" descr="VY3421">
            <a:hlinkClick r:id="rId4"/>
          </p:cNvPr>
          <p:cNvPicPr>
            <a:picLocks noChangeAspect="1" noChangeArrowheads="1"/>
          </p:cNvPicPr>
          <p:nvPr/>
        </p:nvPicPr>
        <p:blipFill>
          <a:blip r:embed="rId5"/>
          <a:srcRect/>
          <a:stretch>
            <a:fillRect/>
          </a:stretch>
        </p:blipFill>
        <p:spPr bwMode="auto">
          <a:xfrm>
            <a:off x="179512" y="3332039"/>
            <a:ext cx="4032448" cy="2493091"/>
          </a:xfrm>
          <a:prstGeom prst="rect">
            <a:avLst/>
          </a:prstGeom>
          <a:noFill/>
        </p:spPr>
      </p:pic>
      <p:sp>
        <p:nvSpPr>
          <p:cNvPr id="8" name="TextBox 7"/>
          <p:cNvSpPr txBox="1"/>
          <p:nvPr/>
        </p:nvSpPr>
        <p:spPr>
          <a:xfrm>
            <a:off x="179512" y="5924327"/>
            <a:ext cx="3960440" cy="830997"/>
          </a:xfrm>
          <a:prstGeom prst="rect">
            <a:avLst/>
          </a:prstGeom>
          <a:noFill/>
        </p:spPr>
        <p:txBody>
          <a:bodyPr wrap="square" rtlCol="0">
            <a:spAutoFit/>
          </a:bodyPr>
          <a:lstStyle/>
          <a:p>
            <a:pPr algn="ctr"/>
            <a:r>
              <a:rPr lang="en-GB" sz="1200" dirty="0" smtClean="0"/>
              <a:t>A British cartoon from the </a:t>
            </a:r>
            <a:r>
              <a:rPr lang="en-GB" sz="1200" i="1" dirty="0" smtClean="0"/>
              <a:t>Evening Standard </a:t>
            </a:r>
            <a:r>
              <a:rPr lang="en-GB" sz="1200" dirty="0" smtClean="0"/>
              <a:t>newspaper from 1961. It shows Kennedy, The US president, on the left blocked from entering Berlin whilst </a:t>
            </a:r>
            <a:r>
              <a:rPr lang="en-GB" sz="1200" dirty="0" err="1" smtClean="0"/>
              <a:t>Khruschev</a:t>
            </a:r>
            <a:r>
              <a:rPr lang="en-GB" sz="1200" dirty="0" smtClean="0"/>
              <a:t>, the Soviet leader, watches on the right hand side.</a:t>
            </a:r>
            <a:endParaRPr lang="en-GB" sz="1200" dirty="0"/>
          </a:p>
        </p:txBody>
      </p:sp>
      <p:pic>
        <p:nvPicPr>
          <p:cNvPr id="9" name="Picture 2" descr="MW0930">
            <a:hlinkClick r:id="rId6"/>
          </p:cNvPr>
          <p:cNvPicPr>
            <a:picLocks noChangeAspect="1" noChangeArrowheads="1"/>
          </p:cNvPicPr>
          <p:nvPr/>
        </p:nvPicPr>
        <p:blipFill>
          <a:blip r:embed="rId7"/>
          <a:srcRect/>
          <a:stretch>
            <a:fillRect/>
          </a:stretch>
        </p:blipFill>
        <p:spPr bwMode="auto">
          <a:xfrm>
            <a:off x="4283968" y="2914507"/>
            <a:ext cx="3240360" cy="2823551"/>
          </a:xfrm>
          <a:prstGeom prst="rect">
            <a:avLst/>
          </a:prstGeom>
          <a:noFill/>
        </p:spPr>
      </p:pic>
      <p:sp>
        <p:nvSpPr>
          <p:cNvPr id="10" name="TextBox 9"/>
          <p:cNvSpPr txBox="1"/>
          <p:nvPr/>
        </p:nvSpPr>
        <p:spPr>
          <a:xfrm>
            <a:off x="7452320" y="3346555"/>
            <a:ext cx="1475656" cy="1754326"/>
          </a:xfrm>
          <a:prstGeom prst="rect">
            <a:avLst/>
          </a:prstGeom>
          <a:noFill/>
        </p:spPr>
        <p:txBody>
          <a:bodyPr wrap="square" rtlCol="0">
            <a:spAutoFit/>
          </a:bodyPr>
          <a:lstStyle/>
          <a:p>
            <a:r>
              <a:rPr lang="en-GB" sz="1200" dirty="0" smtClean="0"/>
              <a:t>The figure in the centre is saying ‘I’m Charlie- I was only looking.’</a:t>
            </a:r>
          </a:p>
          <a:p>
            <a:endParaRPr lang="en-GB" sz="1200" dirty="0" smtClean="0"/>
          </a:p>
          <a:p>
            <a:r>
              <a:rPr lang="en-GB" sz="1200" dirty="0" smtClean="0"/>
              <a:t>(This is a joke as Charlie was the name of the Checkpoint)</a:t>
            </a:r>
            <a:endParaRPr lang="en-GB" sz="1200" dirty="0"/>
          </a:p>
        </p:txBody>
      </p:sp>
      <p:sp>
        <p:nvSpPr>
          <p:cNvPr id="11" name="TextBox 10"/>
          <p:cNvSpPr txBox="1"/>
          <p:nvPr/>
        </p:nvSpPr>
        <p:spPr>
          <a:xfrm>
            <a:off x="4427984" y="5794827"/>
            <a:ext cx="4536504" cy="830997"/>
          </a:xfrm>
          <a:prstGeom prst="rect">
            <a:avLst/>
          </a:prstGeom>
          <a:noFill/>
        </p:spPr>
        <p:txBody>
          <a:bodyPr wrap="square" rtlCol="0">
            <a:spAutoFit/>
          </a:bodyPr>
          <a:lstStyle/>
          <a:p>
            <a:pPr algn="ctr"/>
            <a:r>
              <a:rPr lang="en-GB" sz="1200" dirty="0" smtClean="0"/>
              <a:t>A British cartoon from the </a:t>
            </a:r>
            <a:r>
              <a:rPr lang="en-GB" sz="1200" i="1" dirty="0" smtClean="0"/>
              <a:t>Daily Mail</a:t>
            </a:r>
            <a:r>
              <a:rPr lang="en-GB" sz="1200" dirty="0" smtClean="0"/>
              <a:t> newspaper from 1961. It shows the two sides at Checkpoint Charlie, a crossing point between the two sides. It is trying to demonstrate how quickly things could turn into near war.</a:t>
            </a:r>
            <a:endParaRPr lang="en-GB" sz="1200" dirty="0"/>
          </a:p>
        </p:txBody>
      </p:sp>
      <p:sp>
        <p:nvSpPr>
          <p:cNvPr id="12" name="Rectangle 11"/>
          <p:cNvSpPr/>
          <p:nvPr/>
        </p:nvSpPr>
        <p:spPr>
          <a:xfrm>
            <a:off x="179512" y="361128"/>
            <a:ext cx="3888432" cy="1569660"/>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r>
              <a:rPr lang="en-GB" sz="1200" dirty="0" smtClean="0"/>
              <a:t>‘The wall is the most obvious and vivid demonstration of the failures of the communist system, all the world can see, and we take no satisfaction in it. For it is an offense not only against humanity, separating families, dividing husbands and wives and brothers and sisters and dividing a people who wished to be joined together</a:t>
            </a:r>
            <a:r>
              <a:rPr lang="en-GB" sz="1200" dirty="0" smtClean="0"/>
              <a:t>!’</a:t>
            </a:r>
            <a:endParaRPr lang="en-GB" sz="1200" i="1" dirty="0"/>
          </a:p>
          <a:p>
            <a:r>
              <a:rPr lang="en-GB" sz="1200" i="1" dirty="0"/>
              <a:t>A</a:t>
            </a:r>
            <a:r>
              <a:rPr lang="en-GB" sz="1200" i="1" dirty="0" smtClean="0"/>
              <a:t>n extract from John F. </a:t>
            </a:r>
            <a:r>
              <a:rPr lang="en-GB" sz="1200" i="1" dirty="0"/>
              <a:t>K</a:t>
            </a:r>
            <a:r>
              <a:rPr lang="en-GB" sz="1200" i="1" dirty="0" smtClean="0"/>
              <a:t>ennedy’s speech in 1963. It was delivered in Berlin and broadcast around the world.</a:t>
            </a:r>
            <a:endParaRPr lang="en-GB" sz="1200" i="1" dirty="0"/>
          </a:p>
        </p:txBody>
      </p:sp>
      <p:sp>
        <p:nvSpPr>
          <p:cNvPr id="13" name="TextBox 12"/>
          <p:cNvSpPr txBox="1"/>
          <p:nvPr/>
        </p:nvSpPr>
        <p:spPr>
          <a:xfrm>
            <a:off x="2987824" y="0"/>
            <a:ext cx="2664296" cy="369332"/>
          </a:xfrm>
          <a:prstGeom prst="rect">
            <a:avLst/>
          </a:prstGeom>
          <a:noFill/>
        </p:spPr>
        <p:txBody>
          <a:bodyPr wrap="square" rtlCol="0">
            <a:spAutoFit/>
          </a:bodyPr>
          <a:lstStyle/>
          <a:p>
            <a:pPr algn="ctr"/>
            <a:r>
              <a:rPr lang="en-GB" dirty="0" smtClean="0"/>
              <a:t>SOURCES</a:t>
            </a:r>
            <a:endParaRPr lang="en-GB"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95536" y="379685"/>
            <a:ext cx="8424936" cy="6001643"/>
          </a:xfrm>
          <a:prstGeom prst="rect">
            <a:avLst/>
          </a:prstGeom>
        </p:spPr>
        <p:txBody>
          <a:bodyPr wrap="square">
            <a:spAutoFit/>
          </a:bodyPr>
          <a:lstStyle/>
          <a:p>
            <a:r>
              <a:rPr lang="en-GB" sz="3200" dirty="0" smtClean="0"/>
              <a:t>‘The wall is the most obvious and vivid demonstration of the failures of the communist system, all the world can see, and we take no satisfaction in it. For it is an offense not only against humanity, separating families, dividing husbands and wives and brothers and sisters and dividing a people who wished to be joined together!’</a:t>
            </a:r>
          </a:p>
          <a:p>
            <a:endParaRPr lang="en-GB" sz="3200" i="1" dirty="0"/>
          </a:p>
          <a:p>
            <a:r>
              <a:rPr lang="en-GB" sz="3200" i="1" dirty="0"/>
              <a:t>A</a:t>
            </a:r>
            <a:r>
              <a:rPr lang="en-GB" sz="3200" i="1" dirty="0" smtClean="0"/>
              <a:t>n extract from John F. </a:t>
            </a:r>
            <a:r>
              <a:rPr lang="en-GB" sz="3200" i="1" dirty="0"/>
              <a:t>K</a:t>
            </a:r>
            <a:r>
              <a:rPr lang="en-GB" sz="3200" i="1" dirty="0" smtClean="0"/>
              <a:t>ennedy’s speech in 1963. It was delivered in Berlin and broadcast around the world.</a:t>
            </a:r>
            <a:endParaRPr lang="en-GB" sz="3200" i="1" dirty="0"/>
          </a:p>
        </p:txBody>
      </p:sp>
    </p:spTree>
    <p:extLst>
      <p:ext uri="{BB962C8B-B14F-4D97-AF65-F5344CB8AC3E}">
        <p14:creationId xmlns="" xmlns:p14="http://schemas.microsoft.com/office/powerpoint/2010/main" val="16390645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539552" y="476672"/>
            <a:ext cx="8280920" cy="5632311"/>
          </a:xfrm>
          <a:prstGeom prst="rect">
            <a:avLst/>
          </a:prstGeom>
        </p:spPr>
        <p:txBody>
          <a:bodyPr wrap="square">
            <a:spAutoFit/>
          </a:bodyPr>
          <a:lstStyle/>
          <a:p>
            <a:r>
              <a:rPr lang="en-GB" u="sng" dirty="0" smtClean="0"/>
              <a:t>Causes</a:t>
            </a:r>
          </a:p>
          <a:p>
            <a:endParaRPr lang="en-GB" dirty="0" smtClean="0"/>
          </a:p>
          <a:p>
            <a:r>
              <a:rPr lang="en-GB" dirty="0" smtClean="0"/>
              <a:t>1. </a:t>
            </a:r>
            <a:r>
              <a:rPr lang="en-GB" u="sng" dirty="0" smtClean="0"/>
              <a:t>Growing tension due to Kennedy’s actions</a:t>
            </a:r>
          </a:p>
          <a:p>
            <a:pPr marL="285750" indent="-285750">
              <a:buFont typeface="Wingdings" pitchFamily="2" charset="2"/>
              <a:buChar char="Ø"/>
            </a:pPr>
            <a:r>
              <a:rPr lang="en-GB" dirty="0" smtClean="0"/>
              <a:t>Kennedy tried to get tough on Communism.     </a:t>
            </a:r>
          </a:p>
          <a:p>
            <a:pPr marL="285750" indent="-285750">
              <a:buFont typeface="Wingdings" pitchFamily="2" charset="2"/>
              <a:buChar char="Ø"/>
            </a:pPr>
            <a:r>
              <a:rPr lang="en-GB" dirty="0" smtClean="0"/>
              <a:t>He financed the forces fighting the Communists in Vietnam and Laos, </a:t>
            </a:r>
          </a:p>
          <a:p>
            <a:pPr marL="285750" indent="-285750">
              <a:buFont typeface="Wingdings" pitchFamily="2" charset="2"/>
              <a:buChar char="Ø"/>
            </a:pPr>
            <a:r>
              <a:rPr lang="en-GB" dirty="0" smtClean="0"/>
              <a:t>In 1961 he helped an invasion of Cuba to try and get rid of the Communist government there .</a:t>
            </a:r>
          </a:p>
          <a:p>
            <a:endParaRPr lang="en-GB" dirty="0" smtClean="0"/>
          </a:p>
          <a:p>
            <a:r>
              <a:rPr lang="en-GB" dirty="0" smtClean="0"/>
              <a:t>2.   </a:t>
            </a:r>
            <a:r>
              <a:rPr lang="en-GB" u="sng" dirty="0" smtClean="0"/>
              <a:t>Refugees  </a:t>
            </a:r>
          </a:p>
          <a:p>
            <a:pPr marL="285750" indent="-285750">
              <a:buFont typeface="Wingdings" pitchFamily="2" charset="2"/>
              <a:buChar char="Ø"/>
            </a:pPr>
            <a:r>
              <a:rPr lang="en-GB" dirty="0" smtClean="0"/>
              <a:t> East Germany was poor and under strict rule.    </a:t>
            </a:r>
          </a:p>
          <a:p>
            <a:pPr marL="285750" indent="-285750">
              <a:buFont typeface="Wingdings" pitchFamily="2" charset="2"/>
              <a:buChar char="Ø"/>
            </a:pPr>
            <a:r>
              <a:rPr lang="en-GB" dirty="0" smtClean="0"/>
              <a:t> West Berlin was wealthy and free.   Many East Germans worked in West Berlin, and saw this.    </a:t>
            </a:r>
          </a:p>
          <a:p>
            <a:pPr marL="285750" indent="-285750">
              <a:buFont typeface="Wingdings" pitchFamily="2" charset="2"/>
              <a:buChar char="Ø"/>
            </a:pPr>
            <a:r>
              <a:rPr lang="en-GB" dirty="0" smtClean="0"/>
              <a:t>By 1961, 3 million had fled to the west through Berlin.   As the Cold War tension grew, more left, fearing that the border would be closed – by August 1961, the flow was 1,800 a day.    </a:t>
            </a:r>
          </a:p>
          <a:p>
            <a:pPr marL="285750" indent="-285750">
              <a:buFont typeface="Wingdings" pitchFamily="2" charset="2"/>
              <a:buChar char="Ø"/>
            </a:pPr>
            <a:r>
              <a:rPr lang="en-GB" dirty="0" smtClean="0"/>
              <a:t> This was an embarrassment to Russia, which claimed that Communism was better.    </a:t>
            </a:r>
          </a:p>
          <a:p>
            <a:pPr marL="285750" indent="-285750">
              <a:buFont typeface="Wingdings" pitchFamily="2" charset="2"/>
              <a:buChar char="Ø"/>
            </a:pPr>
            <a:r>
              <a:rPr lang="en-GB" dirty="0" smtClean="0"/>
              <a:t> Also, many who left were skilled workers. </a:t>
            </a:r>
          </a:p>
          <a:p>
            <a:endParaRPr lang="en-GB" dirty="0" smtClean="0"/>
          </a:p>
          <a:p>
            <a:r>
              <a:rPr lang="en-GB" dirty="0" smtClean="0"/>
              <a:t>3.   </a:t>
            </a:r>
            <a:r>
              <a:rPr lang="en-GB" u="sng" dirty="0" smtClean="0"/>
              <a:t>Spying and Sabotage  </a:t>
            </a:r>
          </a:p>
          <a:p>
            <a:r>
              <a:rPr lang="en-GB" dirty="0" smtClean="0"/>
              <a:t>The Russians claimed that the Americans used West Berlin for spying and sabotage.</a:t>
            </a:r>
            <a:endParaRPr lang="en-GB" dirty="0"/>
          </a:p>
        </p:txBody>
      </p:sp>
    </p:spTree>
    <p:extLst>
      <p:ext uri="{BB962C8B-B14F-4D97-AF65-F5344CB8AC3E}">
        <p14:creationId xmlns="" xmlns:p14="http://schemas.microsoft.com/office/powerpoint/2010/main" val="18599649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95536" y="404664"/>
            <a:ext cx="8280920" cy="6001643"/>
          </a:xfrm>
          <a:prstGeom prst="rect">
            <a:avLst/>
          </a:prstGeom>
        </p:spPr>
        <p:txBody>
          <a:bodyPr wrap="square">
            <a:spAutoFit/>
          </a:bodyPr>
          <a:lstStyle/>
          <a:p>
            <a:r>
              <a:rPr lang="en-GB" sz="2400" u="sng" dirty="0" smtClean="0"/>
              <a:t>Results of the Berlin Wall:  </a:t>
            </a:r>
          </a:p>
          <a:p>
            <a:endParaRPr lang="en-GB" sz="2400" dirty="0" smtClean="0"/>
          </a:p>
          <a:p>
            <a:r>
              <a:rPr lang="en-GB" sz="2400" dirty="0" smtClean="0"/>
              <a:t>· Berlin was split in two. Hundreds of East Berliners died trying to cross it.  </a:t>
            </a:r>
          </a:p>
          <a:p>
            <a:endParaRPr lang="en-GB" sz="2400" dirty="0" smtClean="0"/>
          </a:p>
          <a:p>
            <a:r>
              <a:rPr lang="en-GB" sz="2400" dirty="0" smtClean="0"/>
              <a:t>· America complained, but did not try to take it down – it was not worth a war.    </a:t>
            </a:r>
          </a:p>
          <a:p>
            <a:endParaRPr lang="en-GB" sz="2400" dirty="0" smtClean="0"/>
          </a:p>
          <a:p>
            <a:r>
              <a:rPr lang="en-GB" sz="2400" dirty="0" smtClean="0"/>
              <a:t>·  Tension grew: both sides started nuclear testing in the years after the wall was built.</a:t>
            </a:r>
          </a:p>
          <a:p>
            <a:endParaRPr lang="en-GB" sz="2400" dirty="0" smtClean="0"/>
          </a:p>
          <a:p>
            <a:r>
              <a:rPr lang="en-GB" sz="2400" dirty="0" smtClean="0"/>
              <a:t>·  The West became more openly anti-communist- the US President Kennedy openly made speeches criticising the building of the wall.</a:t>
            </a:r>
          </a:p>
          <a:p>
            <a:endParaRPr lang="en-GB" sz="2400" dirty="0" smtClean="0"/>
          </a:p>
          <a:p>
            <a:r>
              <a:rPr lang="en-GB" sz="2400" dirty="0" smtClean="0"/>
              <a:t>·  The Wall became a symbol in the West of Communist tyranny.</a:t>
            </a:r>
            <a:endParaRPr lang="en-GB" sz="2400" dirty="0"/>
          </a:p>
        </p:txBody>
      </p:sp>
    </p:spTree>
    <p:extLst>
      <p:ext uri="{BB962C8B-B14F-4D97-AF65-F5344CB8AC3E}">
        <p14:creationId xmlns="" xmlns:p14="http://schemas.microsoft.com/office/powerpoint/2010/main" val="39046663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rot="20471652">
            <a:off x="405944" y="1586052"/>
            <a:ext cx="8280920" cy="3046988"/>
          </a:xfrm>
          <a:prstGeom prst="rect">
            <a:avLst/>
          </a:prstGeom>
        </p:spPr>
        <p:txBody>
          <a:bodyPr wrap="square">
            <a:spAutoFit/>
          </a:bodyPr>
          <a:lstStyle/>
          <a:p>
            <a:r>
              <a:rPr lang="en-GB" sz="3200" dirty="0" smtClean="0"/>
              <a:t>Official figures show that at least 136 people died trying to cross the border. People attempting to get from East to West were regarded as traitors and guards were instructed to shoot at them if they attempted to cross, although not to kill them.</a:t>
            </a:r>
            <a:endParaRPr lang="en-GB" sz="3200" dirty="0"/>
          </a:p>
        </p:txBody>
      </p:sp>
    </p:spTree>
    <p:extLst>
      <p:ext uri="{BB962C8B-B14F-4D97-AF65-F5344CB8AC3E}">
        <p14:creationId xmlns="" xmlns:p14="http://schemas.microsoft.com/office/powerpoint/2010/main" val="38938886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rot="20471652">
            <a:off x="405944" y="1339832"/>
            <a:ext cx="8280920" cy="3539430"/>
          </a:xfrm>
          <a:prstGeom prst="rect">
            <a:avLst/>
          </a:prstGeom>
        </p:spPr>
        <p:txBody>
          <a:bodyPr wrap="square">
            <a:spAutoFit/>
          </a:bodyPr>
          <a:lstStyle/>
          <a:p>
            <a:r>
              <a:rPr lang="en-GB" sz="3200" u="sng" dirty="0" smtClean="0"/>
              <a:t>The Wall in Numbers</a:t>
            </a:r>
          </a:p>
          <a:p>
            <a:r>
              <a:rPr lang="en-GB" sz="3200" dirty="0" smtClean="0"/>
              <a:t>Total Length: 155 km</a:t>
            </a:r>
          </a:p>
          <a:p>
            <a:r>
              <a:rPr lang="en-GB" sz="3200" dirty="0" smtClean="0"/>
              <a:t>Concrete segment wall height: 3.6 m (12 </a:t>
            </a:r>
            <a:r>
              <a:rPr lang="en-GB" sz="3200" dirty="0" err="1" smtClean="0"/>
              <a:t>ft</a:t>
            </a:r>
            <a:r>
              <a:rPr lang="en-GB" sz="3200" dirty="0" smtClean="0"/>
              <a:t>)</a:t>
            </a:r>
          </a:p>
          <a:p>
            <a:r>
              <a:rPr lang="en-GB" sz="3200" dirty="0" smtClean="0"/>
              <a:t>Concrete segment wall length: 106 km (66 mi)</a:t>
            </a:r>
          </a:p>
          <a:p>
            <a:r>
              <a:rPr lang="en-GB" sz="3200" dirty="0" smtClean="0"/>
              <a:t>Wire mesh fencing: 66.5 km (41.3 mi)</a:t>
            </a:r>
          </a:p>
          <a:p>
            <a:r>
              <a:rPr lang="en-GB" sz="3200" dirty="0" smtClean="0"/>
              <a:t>Number of watch towers: 132</a:t>
            </a:r>
          </a:p>
          <a:p>
            <a:r>
              <a:rPr lang="en-GB" sz="3200" dirty="0" smtClean="0"/>
              <a:t>Number of Guards: 10,000</a:t>
            </a:r>
            <a:endParaRPr lang="en-GB" sz="3200" dirty="0"/>
          </a:p>
        </p:txBody>
      </p:sp>
    </p:spTree>
    <p:extLst>
      <p:ext uri="{BB962C8B-B14F-4D97-AF65-F5344CB8AC3E}">
        <p14:creationId xmlns="" xmlns:p14="http://schemas.microsoft.com/office/powerpoint/2010/main" val="16810655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erlin 1961 Berlin Wall "/>
          <p:cNvPicPr/>
          <p:nvPr/>
        </p:nvPicPr>
        <p:blipFill>
          <a:blip r:embed="rId2"/>
          <a:srcRect/>
          <a:stretch>
            <a:fillRect/>
          </a:stretch>
        </p:blipFill>
        <p:spPr bwMode="auto">
          <a:xfrm>
            <a:off x="962472" y="332656"/>
            <a:ext cx="7344816" cy="5328592"/>
          </a:xfrm>
          <a:prstGeom prst="rect">
            <a:avLst/>
          </a:prstGeom>
          <a:noFill/>
          <a:ln w="9525">
            <a:noFill/>
            <a:miter lim="800000"/>
            <a:headEnd/>
            <a:tailEnd/>
          </a:ln>
        </p:spPr>
      </p:pic>
      <p:sp>
        <p:nvSpPr>
          <p:cNvPr id="5" name="Rectangle 4"/>
          <p:cNvSpPr/>
          <p:nvPr/>
        </p:nvSpPr>
        <p:spPr>
          <a:xfrm>
            <a:off x="1259632" y="5805264"/>
            <a:ext cx="6750496" cy="646331"/>
          </a:xfrm>
          <a:prstGeom prst="rect">
            <a:avLst/>
          </a:prstGeom>
        </p:spPr>
        <p:txBody>
          <a:bodyPr wrap="square">
            <a:spAutoFit/>
          </a:bodyPr>
          <a:lstStyle/>
          <a:p>
            <a:pPr algn="ctr"/>
            <a:r>
              <a:rPr lang="en-GB" dirty="0"/>
              <a:t>Berlin, 1961. Berlin Wall at </a:t>
            </a:r>
            <a:r>
              <a:rPr lang="en-GB" dirty="0" err="1"/>
              <a:t>Zimmerstrasse</a:t>
            </a:r>
            <a:r>
              <a:rPr lang="en-GB" dirty="0"/>
              <a:t>/</a:t>
            </a:r>
            <a:r>
              <a:rPr lang="en-GB" dirty="0" err="1"/>
              <a:t>Markgrafenstrasse</a:t>
            </a:r>
            <a:r>
              <a:rPr lang="en-GB" dirty="0"/>
              <a:t/>
            </a:r>
            <a:br>
              <a:rPr lang="en-GB" dirty="0"/>
            </a:br>
            <a:r>
              <a:rPr lang="en-GB" dirty="0"/>
              <a:t>West Berliners watching over the Wall to the East</a:t>
            </a:r>
          </a:p>
        </p:txBody>
      </p:sp>
    </p:spTree>
    <p:extLst>
      <p:ext uri="{BB962C8B-B14F-4D97-AF65-F5344CB8AC3E}">
        <p14:creationId xmlns="" xmlns:p14="http://schemas.microsoft.com/office/powerpoint/2010/main" val="15061653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00106">
            <a:hlinkClick r:id="rId2"/>
          </p:cNvPr>
          <p:cNvPicPr>
            <a:picLocks noChangeAspect="1" noChangeArrowheads="1"/>
          </p:cNvPicPr>
          <p:nvPr/>
        </p:nvPicPr>
        <p:blipFill>
          <a:blip r:embed="rId3"/>
          <a:srcRect/>
          <a:stretch>
            <a:fillRect/>
          </a:stretch>
        </p:blipFill>
        <p:spPr bwMode="auto">
          <a:xfrm>
            <a:off x="224601" y="755412"/>
            <a:ext cx="8595871" cy="3816424"/>
          </a:xfrm>
          <a:prstGeom prst="rect">
            <a:avLst/>
          </a:prstGeom>
          <a:noFill/>
        </p:spPr>
      </p:pic>
      <p:sp>
        <p:nvSpPr>
          <p:cNvPr id="5" name="TextBox 4"/>
          <p:cNvSpPr txBox="1"/>
          <p:nvPr/>
        </p:nvSpPr>
        <p:spPr>
          <a:xfrm>
            <a:off x="323528" y="4859868"/>
            <a:ext cx="8424936" cy="646331"/>
          </a:xfrm>
          <a:prstGeom prst="rect">
            <a:avLst/>
          </a:prstGeom>
          <a:noFill/>
        </p:spPr>
        <p:txBody>
          <a:bodyPr wrap="square" rtlCol="0">
            <a:spAutoFit/>
          </a:bodyPr>
          <a:lstStyle/>
          <a:p>
            <a:pPr algn="ctr"/>
            <a:r>
              <a:rPr lang="en-GB" dirty="0" smtClean="0"/>
              <a:t>A British cartoon from the </a:t>
            </a:r>
            <a:r>
              <a:rPr lang="en-GB" i="1" dirty="0" smtClean="0"/>
              <a:t>Daily Sketch</a:t>
            </a:r>
            <a:r>
              <a:rPr lang="en-GB" dirty="0" smtClean="0"/>
              <a:t> paper from 1961. It shows the two sides as not really wanting to fight.</a:t>
            </a:r>
            <a:endParaRPr lang="en-GB"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VY3421">
            <a:hlinkClick r:id="rId2"/>
          </p:cNvPr>
          <p:cNvPicPr>
            <a:picLocks noChangeAspect="1" noChangeArrowheads="1"/>
          </p:cNvPicPr>
          <p:nvPr/>
        </p:nvPicPr>
        <p:blipFill>
          <a:blip r:embed="rId3"/>
          <a:srcRect/>
          <a:stretch>
            <a:fillRect/>
          </a:stretch>
        </p:blipFill>
        <p:spPr bwMode="auto">
          <a:xfrm>
            <a:off x="539552" y="166082"/>
            <a:ext cx="7920880" cy="4897142"/>
          </a:xfrm>
          <a:prstGeom prst="rect">
            <a:avLst/>
          </a:prstGeom>
          <a:noFill/>
        </p:spPr>
      </p:pic>
      <p:sp>
        <p:nvSpPr>
          <p:cNvPr id="5" name="TextBox 4"/>
          <p:cNvSpPr txBox="1"/>
          <p:nvPr/>
        </p:nvSpPr>
        <p:spPr>
          <a:xfrm>
            <a:off x="323528" y="5025950"/>
            <a:ext cx="8424936" cy="923330"/>
          </a:xfrm>
          <a:prstGeom prst="rect">
            <a:avLst/>
          </a:prstGeom>
          <a:noFill/>
        </p:spPr>
        <p:txBody>
          <a:bodyPr wrap="square" rtlCol="0">
            <a:spAutoFit/>
          </a:bodyPr>
          <a:lstStyle/>
          <a:p>
            <a:pPr algn="ctr"/>
            <a:r>
              <a:rPr lang="en-GB" dirty="0" smtClean="0"/>
              <a:t>A British cartoon from the </a:t>
            </a:r>
            <a:r>
              <a:rPr lang="en-GB" i="1" dirty="0" smtClean="0"/>
              <a:t>Evening Standard </a:t>
            </a:r>
            <a:r>
              <a:rPr lang="en-GB" dirty="0" smtClean="0"/>
              <a:t>newspaper from 1961. It shows Kennedy, The US president, on the left blocked from entering Berlin whilst </a:t>
            </a:r>
            <a:r>
              <a:rPr lang="en-GB" dirty="0" err="1" smtClean="0"/>
              <a:t>Khruschev</a:t>
            </a:r>
            <a:r>
              <a:rPr lang="en-GB" dirty="0" smtClean="0"/>
              <a:t>, the Soviet leader, watches on the right hand side.</a:t>
            </a:r>
            <a:endParaRPr lang="en-GB"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53</TotalTime>
  <Words>1144</Words>
  <Application>Microsoft Office PowerPoint</Application>
  <PresentationFormat>On-screen Show (4:3)</PresentationFormat>
  <Paragraphs>97</Paragraphs>
  <Slides>12</Slides>
  <Notes>0</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vector>
  </TitlesOfParts>
  <Company>Hewlett-Packard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Dan</dc:creator>
  <cp:lastModifiedBy>tnd</cp:lastModifiedBy>
  <cp:revision>11</cp:revision>
  <dcterms:created xsi:type="dcterms:W3CDTF">2013-06-03T22:02:01Z</dcterms:created>
  <dcterms:modified xsi:type="dcterms:W3CDTF">2013-06-10T10:50:46Z</dcterms:modified>
</cp:coreProperties>
</file>